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80" r:id="rId2"/>
    <p:sldId id="282" r:id="rId3"/>
    <p:sldId id="283" r:id="rId4"/>
    <p:sldId id="281" r:id="rId5"/>
    <p:sldId id="284" r:id="rId6"/>
    <p:sldId id="285" r:id="rId7"/>
    <p:sldId id="286" r:id="rId8"/>
    <p:sldId id="27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0081C8"/>
    <a:srgbClr val="105B9D"/>
    <a:srgbClr val="C8D323"/>
    <a:srgbClr val="91A23D"/>
    <a:srgbClr val="FFD200"/>
    <a:srgbClr val="D4BA6B"/>
    <a:srgbClr val="F05125"/>
    <a:srgbClr val="AE2B30"/>
    <a:srgbClr val="808285"/>
    <a:srgbClr val="0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 autoAdjust="0"/>
    <p:restoredTop sz="94668" autoAdjust="0"/>
  </p:normalViewPr>
  <p:slideViewPr>
    <p:cSldViewPr snapToObjects="1">
      <p:cViewPr>
        <p:scale>
          <a:sx n="100" d="100"/>
          <a:sy n="100" d="100"/>
        </p:scale>
        <p:origin x="-1344" y="-80"/>
      </p:cViewPr>
      <p:guideLst>
        <p:guide orient="horz" pos="4222"/>
        <p:guide orient="horz" pos="1150"/>
        <p:guide orient="horz" pos="696"/>
        <p:guide orient="horz" pos="3828"/>
        <p:guide orient="horz" pos="96"/>
        <p:guide pos="5578"/>
        <p:guide pos="288"/>
        <p:guide pos="2784"/>
        <p:guide pos="2976"/>
        <p:guide pos="96"/>
        <p:guide pos="5664"/>
        <p:guide pos="424"/>
        <p:guide pos="1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4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C93A4-AB34-5C41-BA04-33321AD1C46B}" type="datetimeFigureOut">
              <a:rPr lang="en-GB"/>
              <a:pPr/>
              <a:t>06/07/2012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2490F5-6C11-1C4E-927D-8B5DF6FDCE4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244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7C6BD-8E77-5246-ADE2-F38E88139B20}" type="datetimeFigureOut">
              <a:rPr lang="en-US" smtClean="0"/>
              <a:pPr/>
              <a:t>06/07/2012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65F9B5-E156-DD4D-B032-12A267D93C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87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 bwMode="hidden">
          <a:xfrm flipV="1">
            <a:off x="836617" y="152396"/>
            <a:ext cx="8154984" cy="6550027"/>
          </a:xfrm>
          <a:prstGeom prst="rect">
            <a:avLst/>
          </a:prstGeom>
          <a:solidFill>
            <a:srgbClr val="AE2B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 rot="16200000">
            <a:off x="-2780505" y="3085307"/>
            <a:ext cx="6550027" cy="684213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1295400" y="1935778"/>
            <a:ext cx="7112000" cy="1445854"/>
          </a:xfrm>
        </p:spPr>
        <p:txBody>
          <a:bodyPr lIns="0" tIns="0" bIns="0" anchor="t" anchorCtr="0"/>
          <a:lstStyle>
            <a:lvl1pPr algn="l">
              <a:lnSpc>
                <a:spcPts val="5400"/>
              </a:lnSpc>
              <a:defRPr sz="4800" b="0">
                <a:solidFill>
                  <a:srgbClr val="FFFFFF"/>
                </a:solidFill>
                <a:latin typeface="Georgia"/>
                <a:cs typeface="Georgi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white">
          <a:xfrm>
            <a:off x="1295400" y="5638800"/>
            <a:ext cx="7112000" cy="685800"/>
          </a:xfrm>
        </p:spPr>
        <p:txBody>
          <a:bodyPr lIns="0" tIns="0" bIns="0" anchor="b" anchorCtr="0">
            <a:noAutofit/>
          </a:bodyPr>
          <a:lstStyle>
            <a:lvl1pPr marL="0" indent="0" algn="l">
              <a:lnSpc>
                <a:spcPts val="2200"/>
              </a:lnSpc>
              <a:spcBef>
                <a:spcPts val="0"/>
              </a:spcBef>
              <a:buNone/>
              <a:defRPr sz="1800" b="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  <p:pic>
        <p:nvPicPr>
          <p:cNvPr id="6" name="Picture 5" descr="UoH_logo_white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6200000">
            <a:off x="-758643" y="1063446"/>
            <a:ext cx="2506304" cy="68421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 bwMode="hidden">
          <a:xfrm flipV="1">
            <a:off x="152401" y="152399"/>
            <a:ext cx="8839199" cy="6550025"/>
          </a:xfrm>
          <a:prstGeom prst="rect">
            <a:avLst/>
          </a:prstGeom>
          <a:solidFill>
            <a:srgbClr val="105B9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673100" y="1935163"/>
            <a:ext cx="7874000" cy="1698625"/>
          </a:xfrm>
        </p:spPr>
        <p:txBody>
          <a:bodyPr lIns="0" tIns="0" bIns="0" anchor="t" anchorCtr="0"/>
          <a:lstStyle>
            <a:lvl1pPr algn="l">
              <a:lnSpc>
                <a:spcPts val="5400"/>
              </a:lnSpc>
              <a:defRPr sz="4800" b="0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S_bullets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92099" y="1752600"/>
            <a:ext cx="8555568" cy="4324350"/>
          </a:xfrm>
        </p:spPr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4275667" y="6524625"/>
            <a:ext cx="4572000" cy="1682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Institutional repositories and data OR12 workshop |  9 July 2012  |  </a:t>
            </a:r>
            <a:fld id="{C837C1E8-7741-3740-B0D3-00EB180785DC}" type="slidenum">
              <a:rPr lang="en-US" b="1" smtClean="0"/>
              <a:pPr/>
              <a:t>‹#›</a:t>
            </a:fld>
            <a:endParaRPr lang="en-US" b="1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292099" y="736600"/>
            <a:ext cx="8562975" cy="9398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292100" y="1752600"/>
            <a:ext cx="8562974" cy="4324350"/>
          </a:xfrm>
          <a:prstGeom prst="rect">
            <a:avLst/>
          </a:prstGeom>
        </p:spPr>
        <p:txBody>
          <a:bodyPr vert="horz" lIns="0" tIns="0" rIns="91440" bIns="0" rtlCol="0" anchor="t" anchorCtr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292100" y="6425823"/>
            <a:ext cx="8562975" cy="1588"/>
          </a:xfrm>
          <a:prstGeom prst="line">
            <a:avLst/>
          </a:prstGeom>
          <a:ln w="317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4275667" y="6524625"/>
            <a:ext cx="4572000" cy="1682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Institutional repositories and data OR12 workshop |  9 July 2012  |  </a:t>
            </a:r>
            <a:fld id="{C837C1E8-7741-3740-B0D3-00EB180785DC}" type="slidenum">
              <a:rPr lang="en-US" b="1" smtClean="0"/>
              <a:pPr/>
              <a:t>‹#›</a:t>
            </a:fld>
            <a:endParaRPr lang="en-US" b="1" dirty="0"/>
          </a:p>
        </p:txBody>
      </p:sp>
      <p:pic>
        <p:nvPicPr>
          <p:cNvPr id="20" name="Picture 19" descr="UoH_logo_black.png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035798" y="50800"/>
            <a:ext cx="1953873" cy="533400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292100" y="620799"/>
            <a:ext cx="8562975" cy="1588"/>
          </a:xfrm>
          <a:prstGeom prst="line">
            <a:avLst/>
          </a:prstGeom>
          <a:ln w="317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dt="0"/>
  <p:txStyles>
    <p:titleStyle>
      <a:lvl1pPr algn="l" defTabSz="457200" rtl="0" eaLnBrk="1" latinLnBrk="0" hangingPunct="1">
        <a:lnSpc>
          <a:spcPts val="3400"/>
        </a:lnSpc>
        <a:spcBef>
          <a:spcPct val="0"/>
        </a:spcBef>
        <a:buNone/>
        <a:defRPr sz="3000" b="0" i="0" kern="1200">
          <a:solidFill>
            <a:srgbClr val="AE2B30"/>
          </a:solidFill>
          <a:latin typeface="Georgia"/>
          <a:ea typeface="+mj-ea"/>
          <a:cs typeface="Georgia"/>
        </a:defRPr>
      </a:lvl1pPr>
    </p:titleStyle>
    <p:bodyStyle>
      <a:lvl1pPr marL="266700" indent="-266700" algn="l" defTabSz="457200" rtl="0" eaLnBrk="1" latinLnBrk="0" hangingPunct="1">
        <a:spcBef>
          <a:spcPts val="900"/>
        </a:spcBef>
        <a:spcAft>
          <a:spcPts val="900"/>
        </a:spcAft>
        <a:buFont typeface="Arial"/>
        <a:buChar char="•"/>
        <a:defRPr sz="2400" b="0" i="0" kern="1200">
          <a:solidFill>
            <a:schemeClr val="tx1"/>
          </a:solidFill>
          <a:latin typeface="Georgia"/>
          <a:ea typeface="+mn-ea"/>
          <a:cs typeface="Georgia"/>
        </a:defRPr>
      </a:lvl1pPr>
      <a:lvl2pPr marL="622300" indent="-261938" algn="l" defTabSz="457200" rtl="0" eaLnBrk="1" latinLnBrk="0" hangingPunct="1">
        <a:spcBef>
          <a:spcPts val="0"/>
        </a:spcBef>
        <a:buFont typeface="Arial"/>
        <a:buChar char="–"/>
        <a:defRPr sz="2400" b="0" i="0" kern="1200">
          <a:solidFill>
            <a:schemeClr val="tx1"/>
          </a:solidFill>
          <a:latin typeface="Georgia"/>
          <a:ea typeface="+mn-ea"/>
          <a:cs typeface="Georgia"/>
        </a:defRPr>
      </a:lvl2pPr>
      <a:lvl3pPr marL="1143000" indent="-228600" algn="l" defTabSz="457200" rtl="0" eaLnBrk="1" latinLnBrk="0" hangingPunct="1">
        <a:spcBef>
          <a:spcPts val="900"/>
        </a:spcBef>
        <a:buFont typeface="Arial"/>
        <a:buChar char="•"/>
        <a:defRPr sz="2000" b="0" i="0" kern="1200">
          <a:solidFill>
            <a:schemeClr val="tx1"/>
          </a:solidFill>
          <a:latin typeface="Georgia"/>
          <a:ea typeface="+mn-ea"/>
          <a:cs typeface="Georgia"/>
        </a:defRPr>
      </a:lvl3pPr>
      <a:lvl4pPr marL="1600200" indent="-228600" algn="l" defTabSz="457200" rtl="0" eaLnBrk="1" latinLnBrk="0" hangingPunct="1">
        <a:spcBef>
          <a:spcPts val="900"/>
        </a:spcBef>
        <a:buFont typeface="Arial"/>
        <a:buChar char="–"/>
        <a:defRPr sz="1800" b="0" i="0" kern="1200">
          <a:solidFill>
            <a:schemeClr val="tx1"/>
          </a:solidFill>
          <a:latin typeface="Georgia"/>
          <a:ea typeface="+mn-ea"/>
          <a:cs typeface="Georgia"/>
        </a:defRPr>
      </a:lvl4pPr>
      <a:lvl5pPr marL="2057400" indent="-228600" algn="l" defTabSz="457200" rtl="0" eaLnBrk="1" latinLnBrk="0" hangingPunct="1">
        <a:spcBef>
          <a:spcPts val="900"/>
        </a:spcBef>
        <a:buFont typeface="Arial"/>
        <a:buChar char="»"/>
        <a:defRPr sz="1800" b="0" i="0" kern="1200">
          <a:solidFill>
            <a:schemeClr val="tx1"/>
          </a:solidFill>
          <a:latin typeface="Georgia"/>
          <a:ea typeface="+mn-ea"/>
          <a:cs typeface="Georgi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Using the IR to stimulate the management of data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Chris Awre</a:t>
            </a:r>
          </a:p>
          <a:p>
            <a:r>
              <a:rPr lang="en-US" dirty="0" smtClean="0"/>
              <a:t>Institutional repositories and data OR12 workshop</a:t>
            </a:r>
          </a:p>
          <a:p>
            <a:r>
              <a:rPr lang="en-US" dirty="0" smtClean="0"/>
              <a:t>9</a:t>
            </a:r>
            <a:r>
              <a:rPr lang="en-US" baseline="30000" dirty="0" smtClean="0"/>
              <a:t>th</a:t>
            </a:r>
            <a:r>
              <a:rPr lang="en-US" dirty="0" smtClean="0"/>
              <a:t> July 2012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Data management at Hull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JISC History DMP data management planning project</a:t>
            </a:r>
          </a:p>
          <a:p>
            <a:pPr lvl="1"/>
            <a:r>
              <a:rPr lang="en-US" dirty="0" smtClean="0">
                <a:latin typeface="Cambria"/>
                <a:cs typeface="Cambria"/>
              </a:rPr>
              <a:t>October 2011 – March 2012</a:t>
            </a:r>
          </a:p>
          <a:p>
            <a:r>
              <a:rPr lang="en-US" dirty="0" smtClean="0">
                <a:latin typeface="Cambria"/>
                <a:cs typeface="Cambria"/>
              </a:rPr>
              <a:t>We went out and talked to history academics about their data</a:t>
            </a:r>
          </a:p>
          <a:p>
            <a:r>
              <a:rPr lang="en-US" dirty="0" smtClean="0">
                <a:latin typeface="Cambria"/>
                <a:cs typeface="Cambria"/>
              </a:rPr>
              <a:t>Feedback</a:t>
            </a:r>
          </a:p>
          <a:p>
            <a:pPr lvl="1"/>
            <a:r>
              <a:rPr lang="en-US" dirty="0" smtClean="0">
                <a:latin typeface="Cambria"/>
                <a:cs typeface="Cambria"/>
              </a:rPr>
              <a:t>Thank you for asking</a:t>
            </a:r>
          </a:p>
          <a:p>
            <a:pPr lvl="1"/>
            <a:r>
              <a:rPr lang="en-US" dirty="0">
                <a:latin typeface="Cambria"/>
                <a:cs typeface="Cambria"/>
              </a:rPr>
              <a:t>I have lots of data, but I don’t know what to do with it</a:t>
            </a:r>
          </a:p>
          <a:p>
            <a:pPr lvl="1"/>
            <a:r>
              <a:rPr lang="en-US" dirty="0" smtClean="0">
                <a:latin typeface="Cambria"/>
                <a:cs typeface="Cambria"/>
              </a:rPr>
              <a:t>You can help me with this?  Great!</a:t>
            </a:r>
            <a:endParaRPr lang="en-US" dirty="0">
              <a:latin typeface="Cambria"/>
              <a:cs typeface="Cambria"/>
            </a:endParaRPr>
          </a:p>
          <a:p>
            <a:pPr lvl="1"/>
            <a:r>
              <a:rPr lang="en-US" dirty="0" smtClean="0">
                <a:latin typeface="Cambria"/>
                <a:cs typeface="Cambria"/>
              </a:rPr>
              <a:t>You mean I can manage it here at Hull?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Institutional repositories and data OR12 workshop |  9 July 2012  |  </a:t>
            </a:r>
            <a:fld id="{C837C1E8-7741-3740-B0D3-00EB180785DC}" type="slidenum">
              <a:rPr lang="en-US" b="1" smtClean="0"/>
              <a:pPr/>
              <a:t>2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18131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What role did the IR play in this?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Having the institutional repository made these conversations easier</a:t>
            </a:r>
          </a:p>
          <a:p>
            <a:pPr lvl="1"/>
            <a:r>
              <a:rPr lang="en-US" dirty="0" smtClean="0">
                <a:latin typeface="Cambria"/>
                <a:cs typeface="Cambria"/>
              </a:rPr>
              <a:t>The academics liked the idea of a local solution</a:t>
            </a:r>
          </a:p>
          <a:p>
            <a:pPr lvl="1"/>
            <a:r>
              <a:rPr lang="en-US" dirty="0" smtClean="0">
                <a:latin typeface="Cambria"/>
                <a:cs typeface="Cambria"/>
              </a:rPr>
              <a:t>Our experience with managing data in the IR helped to frame the conversation better</a:t>
            </a:r>
          </a:p>
          <a:p>
            <a:pPr lvl="1"/>
            <a:r>
              <a:rPr lang="en-US" dirty="0" smtClean="0">
                <a:latin typeface="Cambria"/>
                <a:cs typeface="Cambria"/>
              </a:rPr>
              <a:t>It raised awareness and the profile of the IR for other materials as well (e.g., those research papers, hint, hint…)</a:t>
            </a:r>
          </a:p>
          <a:p>
            <a:r>
              <a:rPr lang="en-US" dirty="0" smtClean="0">
                <a:latin typeface="Cambria"/>
                <a:cs typeface="Cambria"/>
              </a:rPr>
              <a:t>Our experience with data had highlighted we didn’t need to be afraid of it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Institutional repositories and data OR12 workshop |  9 July 2012  |  </a:t>
            </a:r>
            <a:fld id="{C837C1E8-7741-3740-B0D3-00EB180785DC}" type="slidenum">
              <a:rPr lang="en-US" b="1" smtClean="0"/>
              <a:pPr/>
              <a:t>3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75628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Institutional background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Cambria"/>
                <a:cs typeface="Cambria"/>
              </a:rPr>
              <a:t>Adopted Fedora as our institutional repository platform in 2005</a:t>
            </a:r>
          </a:p>
          <a:p>
            <a:pPr lvl="1"/>
            <a:r>
              <a:rPr lang="en-US" dirty="0" smtClean="0">
                <a:latin typeface="Cambria"/>
                <a:cs typeface="Cambria"/>
              </a:rPr>
              <a:t>Aimed to establish a platform that could scale, accommodate new file formats, and enables relationships between the objects being managed</a:t>
            </a:r>
          </a:p>
          <a:p>
            <a:pPr lvl="1"/>
            <a:r>
              <a:rPr lang="en-US" dirty="0" smtClean="0">
                <a:latin typeface="Cambria"/>
                <a:cs typeface="Cambria"/>
              </a:rPr>
              <a:t>We have always sought to manage whatever the University needs us to, with little activity around research articles until recently</a:t>
            </a:r>
          </a:p>
          <a:p>
            <a:r>
              <a:rPr lang="en-US" dirty="0" smtClean="0">
                <a:latin typeface="Cambria"/>
                <a:cs typeface="Cambria"/>
              </a:rPr>
              <a:t>Work on the JISC-funded REMAP project disseminated at OR08 in Southampton led to involvement in the Hydra project</a:t>
            </a:r>
          </a:p>
          <a:p>
            <a:pPr lvl="1"/>
            <a:r>
              <a:rPr lang="en-US" dirty="0" smtClean="0">
                <a:latin typeface="Cambria"/>
                <a:cs typeface="Cambria"/>
              </a:rPr>
              <a:t>A partnership with Stanford and University of Virginia to create re-</a:t>
            </a:r>
            <a:r>
              <a:rPr lang="en-US" dirty="0" err="1" smtClean="0">
                <a:latin typeface="Cambria"/>
                <a:cs typeface="Cambria"/>
              </a:rPr>
              <a:t>purposable</a:t>
            </a:r>
            <a:r>
              <a:rPr lang="en-US" dirty="0" smtClean="0">
                <a:latin typeface="Cambria"/>
                <a:cs typeface="Cambria"/>
              </a:rPr>
              <a:t> repository solutions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Institutional repositories and data OR12 workshop |  9 July 2012  |  </a:t>
            </a:r>
            <a:fld id="{C837C1E8-7741-3740-B0D3-00EB180785DC}" type="slidenum">
              <a:rPr lang="en-US" b="1" smtClean="0"/>
              <a:pPr/>
              <a:t>4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03168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First data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We were approached by a research unit to act as a back-up to data that was being shared via a project website</a:t>
            </a:r>
          </a:p>
          <a:p>
            <a:r>
              <a:rPr lang="en-US" dirty="0" smtClean="0">
                <a:latin typeface="Cambria"/>
                <a:cs typeface="Cambria"/>
              </a:rPr>
              <a:t>We worked together on establishing how they would like the data to appear and be managed</a:t>
            </a:r>
          </a:p>
          <a:p>
            <a:pPr lvl="1"/>
            <a:r>
              <a:rPr lang="en-US" dirty="0" smtClean="0">
                <a:latin typeface="Cambria"/>
                <a:cs typeface="Cambria"/>
              </a:rPr>
              <a:t>Good experience</a:t>
            </a:r>
          </a:p>
          <a:p>
            <a:pPr lvl="1"/>
            <a:r>
              <a:rPr lang="en-US" dirty="0" smtClean="0">
                <a:latin typeface="Cambria"/>
                <a:cs typeface="Cambria"/>
              </a:rPr>
              <a:t>Showcase example</a:t>
            </a:r>
          </a:p>
          <a:p>
            <a:pPr lvl="1"/>
            <a:r>
              <a:rPr lang="en-US" dirty="0" smtClean="0">
                <a:latin typeface="Cambria"/>
                <a:cs typeface="Cambria"/>
              </a:rPr>
              <a:t>Raised various issues that we needed to address, assisting with repository development generally</a:t>
            </a:r>
          </a:p>
          <a:p>
            <a:r>
              <a:rPr lang="en-US" dirty="0" smtClean="0">
                <a:latin typeface="Cambria"/>
                <a:cs typeface="Cambria"/>
              </a:rPr>
              <a:t>Project website switched its links to the repository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Institutional repositories and data OR12 workshop |  9 July 2012  |  </a:t>
            </a:r>
            <a:fld id="{C837C1E8-7741-3740-B0D3-00EB180785DC}" type="slidenum">
              <a:rPr lang="en-US" b="1" smtClean="0"/>
              <a:pPr/>
              <a:t>5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45742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Why not a subject repository? 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Cambria"/>
                <a:cs typeface="Cambria"/>
              </a:rPr>
              <a:t>To take an example of another deposited dataset</a:t>
            </a:r>
          </a:p>
          <a:p>
            <a:pPr lvl="1"/>
            <a:r>
              <a:rPr lang="en-US" dirty="0" smtClean="0">
                <a:latin typeface="Cambria"/>
                <a:cs typeface="Cambria"/>
              </a:rPr>
              <a:t>The </a:t>
            </a:r>
            <a:r>
              <a:rPr lang="en-US" dirty="0" err="1" smtClean="0">
                <a:latin typeface="Cambria"/>
                <a:cs typeface="Cambria"/>
              </a:rPr>
              <a:t>Domesday</a:t>
            </a:r>
            <a:r>
              <a:rPr lang="en-US" dirty="0" smtClean="0">
                <a:latin typeface="Cambria"/>
                <a:cs typeface="Cambria"/>
              </a:rPr>
              <a:t> Book </a:t>
            </a:r>
          </a:p>
          <a:p>
            <a:r>
              <a:rPr lang="en-US" dirty="0" smtClean="0">
                <a:latin typeface="Cambria"/>
                <a:cs typeface="Cambria"/>
              </a:rPr>
              <a:t>This data had been submitted to the History Data Service</a:t>
            </a:r>
          </a:p>
          <a:p>
            <a:r>
              <a:rPr lang="en-US" dirty="0" smtClean="0">
                <a:latin typeface="Cambria"/>
                <a:cs typeface="Cambria"/>
              </a:rPr>
              <a:t>The academic involved wanted others to use this data</a:t>
            </a:r>
          </a:p>
          <a:p>
            <a:pPr lvl="1"/>
            <a:r>
              <a:rPr lang="en-US" dirty="0" smtClean="0">
                <a:latin typeface="Cambria"/>
                <a:cs typeface="Cambria"/>
              </a:rPr>
              <a:t>But was concerned that the hoops to jump through to get it from the HDS were prohibitive</a:t>
            </a:r>
          </a:p>
          <a:p>
            <a:r>
              <a:rPr lang="en-US" dirty="0" smtClean="0">
                <a:latin typeface="Cambria"/>
                <a:cs typeface="Cambria"/>
              </a:rPr>
              <a:t>Local IR offered a secondary source that was easier to get to</a:t>
            </a:r>
          </a:p>
          <a:p>
            <a:r>
              <a:rPr lang="en-US" dirty="0" smtClean="0">
                <a:latin typeface="Cambria"/>
                <a:cs typeface="Cambria"/>
              </a:rPr>
              <a:t>IR for access, subject repository for preservation?</a:t>
            </a:r>
          </a:p>
          <a:p>
            <a:r>
              <a:rPr lang="en-US" dirty="0" smtClean="0">
                <a:latin typeface="Cambria"/>
                <a:cs typeface="Cambria"/>
              </a:rPr>
              <a:t>But if an academic prefers a subject repository, fine</a:t>
            </a:r>
          </a:p>
          <a:p>
            <a:pPr lvl="1"/>
            <a:r>
              <a:rPr lang="en-US" dirty="0" smtClean="0">
                <a:latin typeface="Cambria"/>
                <a:cs typeface="Cambria"/>
              </a:rPr>
              <a:t>We’ll work with them on this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Institutional repositories and data OR12 workshop |  9 July 2012  |  </a:t>
            </a:r>
            <a:fld id="{C837C1E8-7741-3740-B0D3-00EB180785DC}" type="slidenum">
              <a:rPr lang="en-US" b="1" smtClean="0"/>
              <a:pPr/>
              <a:t>6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98371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Recent developments and future steps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Cambria"/>
                <a:cs typeface="Cambria"/>
              </a:rPr>
              <a:t>Used Hydra’s flexibility to enhance the metadata template for datasets</a:t>
            </a:r>
          </a:p>
          <a:p>
            <a:pPr lvl="1"/>
            <a:r>
              <a:rPr lang="en-US" dirty="0" smtClean="0">
                <a:latin typeface="Cambria"/>
                <a:cs typeface="Cambria"/>
              </a:rPr>
              <a:t>Added visual value to raise profile</a:t>
            </a:r>
          </a:p>
          <a:p>
            <a:r>
              <a:rPr lang="en-US" dirty="0" smtClean="0">
                <a:latin typeface="Cambria"/>
                <a:cs typeface="Cambria"/>
              </a:rPr>
              <a:t>Working to use </a:t>
            </a:r>
            <a:r>
              <a:rPr lang="en-US" dirty="0" err="1" smtClean="0">
                <a:latin typeface="Cambria"/>
                <a:cs typeface="Cambria"/>
              </a:rPr>
              <a:t>DataCite</a:t>
            </a:r>
            <a:r>
              <a:rPr lang="en-US" dirty="0" smtClean="0">
                <a:latin typeface="Cambria"/>
                <a:cs typeface="Cambria"/>
              </a:rPr>
              <a:t> API to embed DOIs in data records</a:t>
            </a:r>
          </a:p>
          <a:p>
            <a:pPr lvl="1"/>
            <a:r>
              <a:rPr lang="en-US" dirty="0" smtClean="0">
                <a:latin typeface="Cambria"/>
                <a:cs typeface="Cambria"/>
              </a:rPr>
              <a:t>Acknowledge issue if, e.g., Data Archive does the same</a:t>
            </a:r>
          </a:p>
          <a:p>
            <a:r>
              <a:rPr lang="en-US" dirty="0" smtClean="0">
                <a:latin typeface="Cambria"/>
                <a:cs typeface="Cambria"/>
              </a:rPr>
              <a:t>Looking ahead</a:t>
            </a:r>
          </a:p>
          <a:p>
            <a:pPr lvl="1"/>
            <a:r>
              <a:rPr lang="en-US" dirty="0" smtClean="0">
                <a:latin typeface="Cambria"/>
                <a:cs typeface="Cambria"/>
              </a:rPr>
              <a:t>EPSRC roadmap requirement has enabled the shaping of what we should do next</a:t>
            </a:r>
          </a:p>
          <a:p>
            <a:pPr lvl="2"/>
            <a:r>
              <a:rPr lang="en-US" dirty="0" smtClean="0">
                <a:latin typeface="Cambria"/>
                <a:cs typeface="Cambria"/>
              </a:rPr>
              <a:t>Experience has meant the IR is leading on this</a:t>
            </a:r>
          </a:p>
          <a:p>
            <a:pPr lvl="1"/>
            <a:r>
              <a:rPr lang="en-US" dirty="0" smtClean="0">
                <a:latin typeface="Cambria"/>
                <a:cs typeface="Cambria"/>
              </a:rPr>
              <a:t>Working with ICT colleagues on future storage strategy and requirements</a:t>
            </a:r>
          </a:p>
          <a:p>
            <a:pPr lvl="1"/>
            <a:r>
              <a:rPr lang="en-US" dirty="0" smtClean="0">
                <a:latin typeface="Cambria"/>
                <a:cs typeface="Cambria"/>
              </a:rPr>
              <a:t>Consideration of role of IR as data catalogue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Institutional repositories and data OR12 workshop |  9 July 2012  |  </a:t>
            </a:r>
            <a:fld id="{C837C1E8-7741-3740-B0D3-00EB180785DC}" type="slidenum">
              <a:rPr lang="en-US" b="1" smtClean="0"/>
              <a:pPr/>
              <a:t>7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40496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Demo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2400" dirty="0" smtClean="0">
                <a:latin typeface="Cambria"/>
                <a:cs typeface="Cambria"/>
              </a:rPr>
              <a:t>http://</a:t>
            </a:r>
            <a:r>
              <a:rPr lang="en-US" sz="2400" dirty="0" err="1" smtClean="0">
                <a:latin typeface="Cambria"/>
                <a:cs typeface="Cambria"/>
              </a:rPr>
              <a:t>hydra.hull.ac.uk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endParaRPr lang="en-US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1918</TotalTime>
  <Words>573</Words>
  <Application>Microsoft Macintosh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Using the IR to stimulate the management of data</vt:lpstr>
      <vt:lpstr>Data management at Hull</vt:lpstr>
      <vt:lpstr>What role did the IR play in this?</vt:lpstr>
      <vt:lpstr>Institutional background</vt:lpstr>
      <vt:lpstr>First data</vt:lpstr>
      <vt:lpstr>Why not a subject repository? </vt:lpstr>
      <vt:lpstr>Recent developments and future steps</vt:lpstr>
      <vt:lpstr>Demo  http://hydra.hull.ac.uk </vt:lpstr>
    </vt:vector>
  </TitlesOfParts>
  <Company>precedent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James Garnham</dc:creator>
  <cp:lastModifiedBy>Chris Awre</cp:lastModifiedBy>
  <cp:revision>312</cp:revision>
  <cp:lastPrinted>2009-05-08T09:29:37Z</cp:lastPrinted>
  <dcterms:created xsi:type="dcterms:W3CDTF">2011-06-27T09:52:20Z</dcterms:created>
  <dcterms:modified xsi:type="dcterms:W3CDTF">2012-07-06T10:48:46Z</dcterms:modified>
</cp:coreProperties>
</file>